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2" r:id="rId3"/>
    <p:sldId id="363" r:id="rId4"/>
    <p:sldId id="347" r:id="rId5"/>
    <p:sldId id="348" r:id="rId6"/>
    <p:sldId id="349" r:id="rId7"/>
    <p:sldId id="350" r:id="rId8"/>
    <p:sldId id="365" r:id="rId9"/>
    <p:sldId id="353" r:id="rId10"/>
    <p:sldId id="354" r:id="rId11"/>
    <p:sldId id="355" r:id="rId12"/>
    <p:sldId id="366" r:id="rId13"/>
    <p:sldId id="368" r:id="rId14"/>
    <p:sldId id="356" r:id="rId15"/>
    <p:sldId id="367" r:id="rId16"/>
    <p:sldId id="357"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808000"/>
    <a:srgbClr val="666633"/>
    <a:srgbClr val="99CC00"/>
    <a:srgbClr val="FF9900"/>
    <a:srgbClr val="CC00CC"/>
    <a:srgbClr val="FF0000"/>
    <a:srgbClr val="FF3399"/>
    <a:srgbClr val="FF006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660"/>
  </p:normalViewPr>
  <p:slideViewPr>
    <p:cSldViewPr snapToGrid="0">
      <p:cViewPr varScale="1">
        <p:scale>
          <a:sx n="72" d="100"/>
          <a:sy n="72" d="100"/>
        </p:scale>
        <p:origin x="7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30/06/2018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03307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30/06/2018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3336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30/06/2018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5481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30/06/2018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88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30/06/2018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55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32B486A-094D-4D57-948C-353F78C80F68}" type="datetimeFigureOut">
              <a:rPr lang="es-ES" smtClean="0"/>
              <a:t>30/06/2018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2885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32B486A-094D-4D57-948C-353F78C80F68}" type="datetimeFigureOut">
              <a:rPr lang="es-ES" smtClean="0"/>
              <a:t>30/06/2018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1864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32B486A-094D-4D57-948C-353F78C80F68}" type="datetimeFigureOut">
              <a:rPr lang="es-ES" smtClean="0"/>
              <a:t>30/06/2018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95852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2B486A-094D-4D57-948C-353F78C80F68}" type="datetimeFigureOut">
              <a:rPr lang="es-ES" smtClean="0"/>
              <a:t>30/06/2018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3723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30/06/2018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78878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30/06/2018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295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486A-094D-4D57-948C-353F78C80F68}" type="datetimeFigureOut">
              <a:rPr lang="es-ES" smtClean="0"/>
              <a:t>30/06/2018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AA0A-6A21-44C7-BE26-6C79A6836C73}" type="slidenum">
              <a:rPr lang="es-ES" smtClean="0"/>
              <a:t>‹Nº›</a:t>
            </a:fld>
            <a:endParaRPr lang="es-ES"/>
          </a:p>
        </p:txBody>
      </p:sp>
    </p:spTree>
    <p:extLst>
      <p:ext uri="{BB962C8B-B14F-4D97-AF65-F5344CB8AC3E}">
        <p14:creationId xmlns:p14="http://schemas.microsoft.com/office/powerpoint/2010/main" val="152860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valmedicamento.weebly.com/colaboraciones/inyeccion-subcutanea-de-triamcinolona-y-lidocaina-para-prevenir-la-neuralgia-postherpetica-raquel-martin-marta-de-migue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29963"/>
            <a:ext cx="9144000" cy="2387600"/>
          </a:xfrm>
        </p:spPr>
        <p:txBody>
          <a:bodyPr>
            <a:normAutofit/>
          </a:bodyPr>
          <a:lstStyle/>
          <a:p>
            <a:pPr algn="l"/>
            <a:r>
              <a:rPr lang="es-ES" sz="3600" dirty="0">
                <a:solidFill>
                  <a:srgbClr val="990099"/>
                </a:solidFill>
                <a:latin typeface="+mn-lt"/>
              </a:rPr>
              <a:t>Evaluación GRADE del estudio:</a:t>
            </a:r>
            <a:br>
              <a:rPr lang="es-ES" sz="400" dirty="0">
                <a:solidFill>
                  <a:srgbClr val="990099"/>
                </a:solidFill>
                <a:latin typeface="+mn-lt"/>
              </a:rPr>
            </a:br>
            <a:br>
              <a:rPr lang="es-ES" sz="400" dirty="0">
                <a:solidFill>
                  <a:srgbClr val="990099"/>
                </a:solidFill>
                <a:latin typeface="+mn-lt"/>
              </a:rPr>
            </a:br>
            <a:r>
              <a:rPr lang="es-ES" sz="2500" b="1" dirty="0">
                <a:solidFill>
                  <a:srgbClr val="0000FF"/>
                </a:solidFill>
                <a:latin typeface="+mn-lt"/>
              </a:rPr>
              <a:t>Inyección subcutánea de </a:t>
            </a:r>
            <a:r>
              <a:rPr lang="es-ES" sz="2500" b="1" dirty="0" err="1">
                <a:solidFill>
                  <a:srgbClr val="0000FF"/>
                </a:solidFill>
                <a:latin typeface="+mn-lt"/>
              </a:rPr>
              <a:t>triamcinolona</a:t>
            </a:r>
            <a:r>
              <a:rPr lang="es-ES" sz="2500" b="1" dirty="0">
                <a:solidFill>
                  <a:srgbClr val="0000FF"/>
                </a:solidFill>
                <a:latin typeface="+mn-lt"/>
              </a:rPr>
              <a:t> y lidocaína para prevenir la neuralgia </a:t>
            </a:r>
            <a:r>
              <a:rPr lang="es-ES" sz="2500" b="1">
                <a:solidFill>
                  <a:srgbClr val="0000FF"/>
                </a:solidFill>
                <a:latin typeface="+mn-lt"/>
              </a:rPr>
              <a:t>postherpética</a:t>
            </a:r>
            <a:br>
              <a:rPr lang="es-ES" sz="800" dirty="0">
                <a:solidFill>
                  <a:srgbClr val="000000"/>
                </a:solidFill>
                <a:latin typeface="+mn-lt"/>
              </a:rPr>
            </a:br>
            <a:endParaRPr lang="es-ES" sz="2500" dirty="0">
              <a:solidFill>
                <a:srgbClr val="0000FF"/>
              </a:solidFill>
              <a:latin typeface="+mn-lt"/>
            </a:endParaRPr>
          </a:p>
        </p:txBody>
      </p:sp>
      <p:sp>
        <p:nvSpPr>
          <p:cNvPr id="3" name="Subtítulo 2"/>
          <p:cNvSpPr>
            <a:spLocks noGrp="1"/>
          </p:cNvSpPr>
          <p:nvPr>
            <p:ph type="subTitle" idx="1"/>
          </p:nvPr>
        </p:nvSpPr>
        <p:spPr>
          <a:xfrm>
            <a:off x="1524000" y="3323231"/>
            <a:ext cx="9144000" cy="1655762"/>
          </a:xfrm>
        </p:spPr>
        <p:txBody>
          <a:bodyPr>
            <a:noAutofit/>
          </a:bodyPr>
          <a:lstStyle/>
          <a:p>
            <a:pPr algn="l"/>
            <a:r>
              <a:rPr lang="es-ES" sz="1600" dirty="0">
                <a:solidFill>
                  <a:srgbClr val="000000"/>
                </a:solidFill>
                <a:latin typeface="Calibri Light" panose="020F0302020204030204"/>
                <a:ea typeface="+mj-ea"/>
                <a:cs typeface="+mj-cs"/>
              </a:rPr>
              <a:t>29-jun-2018</a:t>
            </a:r>
          </a:p>
          <a:p>
            <a:pPr algn="l"/>
            <a:r>
              <a:rPr lang="es-ES" sz="1600" b="1" dirty="0">
                <a:solidFill>
                  <a:srgbClr val="000000"/>
                </a:solidFill>
                <a:latin typeface="Calibri Light" panose="020F0302020204030204"/>
                <a:ea typeface="+mj-ea"/>
                <a:cs typeface="+mj-cs"/>
              </a:rPr>
              <a:t>Autores:</a:t>
            </a:r>
            <a:r>
              <a:rPr lang="es-ES" sz="1600" dirty="0">
                <a:solidFill>
                  <a:srgbClr val="000000"/>
                </a:solidFill>
                <a:latin typeface="Calibri Light" panose="020F0302020204030204"/>
                <a:ea typeface="+mj-ea"/>
                <a:cs typeface="+mj-cs"/>
              </a:rPr>
              <a:t> Raquel Martín, Marta de Miguel</a:t>
            </a:r>
          </a:p>
          <a:p>
            <a:pPr algn="l"/>
            <a:r>
              <a:rPr lang="es-ES" sz="1600" b="1" dirty="0">
                <a:solidFill>
                  <a:srgbClr val="000000"/>
                </a:solidFill>
                <a:latin typeface="Calibri Light" panose="020F0302020204030204"/>
                <a:ea typeface="+mj-ea"/>
                <a:cs typeface="+mj-cs"/>
              </a:rPr>
              <a:t>Publicación: </a:t>
            </a:r>
            <a:r>
              <a:rPr lang="es-ES" sz="1600" dirty="0">
                <a:solidFill>
                  <a:srgbClr val="000000"/>
                </a:solidFill>
                <a:latin typeface="Calibri Light" panose="020F0302020204030204"/>
                <a:ea typeface="+mj-ea"/>
                <a:cs typeface="+mj-cs"/>
                <a:hlinkClick r:id="rId2"/>
              </a:rPr>
              <a:t>http://evalmedicamento.weebly.com/colaboraciones/inyeccion-subcutanea-de-triamcinolona-y-lidocaina-para-prevenir-la-neuralgia-postherpetica-raquel-martin-marta-de-miguel</a:t>
            </a:r>
            <a:endParaRPr lang="es-ES" sz="1600" dirty="0">
              <a:solidFill>
                <a:srgbClr val="000000"/>
              </a:solidFill>
              <a:latin typeface="Calibri Light" panose="020F0302020204030204"/>
              <a:ea typeface="+mj-ea"/>
              <a:cs typeface="+mj-cs"/>
            </a:endParaRPr>
          </a:p>
          <a:p>
            <a:pPr algn="l"/>
            <a:r>
              <a:rPr lang="es-ES" sz="1600" b="1" dirty="0">
                <a:solidFill>
                  <a:srgbClr val="000000"/>
                </a:solidFill>
                <a:latin typeface="Calibri Light" panose="020F0302020204030204"/>
                <a:ea typeface="+mj-ea"/>
                <a:cs typeface="+mj-cs"/>
              </a:rPr>
              <a:t>Coordinación y Edición: </a:t>
            </a:r>
            <a:r>
              <a:rPr lang="es-ES" sz="1600" dirty="0">
                <a:solidFill>
                  <a:srgbClr val="000000"/>
                </a:solidFill>
                <a:latin typeface="Calibri Light" panose="020F0302020204030204"/>
                <a:ea typeface="+mj-ea"/>
                <a:cs typeface="+mj-cs"/>
              </a:rPr>
              <a:t>Oficina de Evaluación de Medicamentos del SES</a:t>
            </a:r>
          </a:p>
        </p:txBody>
      </p:sp>
      <p:pic>
        <p:nvPicPr>
          <p:cNvPr id="5" name="Imagen 4"/>
          <p:cNvPicPr>
            <a:picLocks noChangeAspect="1"/>
          </p:cNvPicPr>
          <p:nvPr/>
        </p:nvPicPr>
        <p:blipFill>
          <a:blip r:embed="rId3"/>
          <a:stretch>
            <a:fillRect/>
          </a:stretch>
        </p:blipFill>
        <p:spPr>
          <a:xfrm>
            <a:off x="1639604" y="5281805"/>
            <a:ext cx="1133954" cy="646232"/>
          </a:xfrm>
          <a:prstGeom prst="rect">
            <a:avLst/>
          </a:prstGeom>
        </p:spPr>
      </p:pic>
    </p:spTree>
    <p:extLst>
      <p:ext uri="{BB962C8B-B14F-4D97-AF65-F5344CB8AC3E}">
        <p14:creationId xmlns:p14="http://schemas.microsoft.com/office/powerpoint/2010/main" val="768488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RESULTADOS.</a:t>
            </a: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1º Pacientes con dolor (&gt; 3 cm en la escala numérica de dolor de 10 cm).</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 los 1, 3 y 6 meses hubo sendas diferencias estadísticamente significativas a favor del grupo de intervención.</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pic>
        <p:nvPicPr>
          <p:cNvPr id="2" name="Imagen 1">
            <a:extLst>
              <a:ext uri="{FF2B5EF4-FFF2-40B4-BE49-F238E27FC236}">
                <a16:creationId xmlns:a16="http://schemas.microsoft.com/office/drawing/2014/main" id="{EC4C972D-E45C-4782-BDEC-3736F8648CC1}"/>
              </a:ext>
            </a:extLst>
          </p:cNvPr>
          <p:cNvPicPr>
            <a:picLocks noChangeAspect="1"/>
          </p:cNvPicPr>
          <p:nvPr/>
        </p:nvPicPr>
        <p:blipFill>
          <a:blip r:embed="rId2"/>
          <a:stretch>
            <a:fillRect/>
          </a:stretch>
        </p:blipFill>
        <p:spPr>
          <a:xfrm>
            <a:off x="651643" y="2385392"/>
            <a:ext cx="11216754" cy="3876262"/>
          </a:xfrm>
          <a:prstGeom prst="rect">
            <a:avLst/>
          </a:prstGeom>
        </p:spPr>
      </p:pic>
    </p:spTree>
    <p:extLst>
      <p:ext uri="{BB962C8B-B14F-4D97-AF65-F5344CB8AC3E}">
        <p14:creationId xmlns:p14="http://schemas.microsoft.com/office/powerpoint/2010/main" val="174202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28261" y="566530"/>
            <a:ext cx="10535478" cy="5724940"/>
          </a:xfrm>
        </p:spPr>
        <p:txBody>
          <a:bodyPr>
            <a:normAutofit fontScale="85000" lnSpcReduction="20000"/>
          </a:bodyPr>
          <a:lstStyle/>
          <a:p>
            <a:pPr algn="just">
              <a:lnSpc>
                <a:spcPct val="120000"/>
              </a:lnSpc>
              <a:spcAft>
                <a:spcPts val="0"/>
              </a:spcAft>
            </a:pPr>
            <a:r>
              <a:rPr lang="es-E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2º Medias de las puntuaciones en la escala numérica de dolor de 10 cm: </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 el inicio las medias de las puntuaciones habían sido 7,16 cm (DE 1,22) en el grupo de intervención y 6,64 cm (DE 1,44) en el grupo de control.</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Por interpolación desde el gráfico, a los 1, 3 y 6 meses las respectivas medias de las puntuaciones descendieron significativamente hasta 0,41 cm en los tres puntos temporales en el grupo de intervención, y hasta 1,33 cm en el grupo de control también en los tres períodos.</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3º Puntuaciones en el cuestionario SF-36 sobre calidad de vida: </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 ambos grupos hubo una mejora significativa en las puntuaciones de los 8 dominios del SF-36 entre el inicio y los 3 y 6 meses. Pero las magnitudes de los cambios experimentados fueron significativamente mejores en el grupo de intervención que en el de control en 5 dominios: FF (funcionamiento físico) RF (rol físico), D (dolor), V (vitalidad) y SM (salud mental).</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4º Efectos adversos: </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 el grupo de intervención hubo 8/50 (16%) de pacientes con hemorragia subcutánea autolimitada, y 7/50 (14%) con dolor en el punto de inyección. </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 se observaron eventos adversos mayores, como intoxicación aguda por lidocaína, disestesia, infección o diseminación del zóster.</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cxnSp>
        <p:nvCxnSpPr>
          <p:cNvPr id="4" name="Conector recto de flecha 3">
            <a:extLst>
              <a:ext uri="{FF2B5EF4-FFF2-40B4-BE49-F238E27FC236}">
                <a16:creationId xmlns:a16="http://schemas.microsoft.com/office/drawing/2014/main" id="{9A09B1E2-F0EB-48B4-A2EB-DC70652E39CC}"/>
              </a:ext>
            </a:extLst>
          </p:cNvPr>
          <p:cNvCxnSpPr>
            <a:cxnSpLocks/>
          </p:cNvCxnSpPr>
          <p:nvPr/>
        </p:nvCxnSpPr>
        <p:spPr>
          <a:xfrm>
            <a:off x="4439478" y="1232452"/>
            <a:ext cx="2239619" cy="821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a:extLst>
              <a:ext uri="{FF2B5EF4-FFF2-40B4-BE49-F238E27FC236}">
                <a16:creationId xmlns:a16="http://schemas.microsoft.com/office/drawing/2014/main" id="{8551DADB-40C2-4A6F-8EEC-DBA00850B403}"/>
              </a:ext>
            </a:extLst>
          </p:cNvPr>
          <p:cNvCxnSpPr>
            <a:cxnSpLocks/>
          </p:cNvCxnSpPr>
          <p:nvPr/>
        </p:nvCxnSpPr>
        <p:spPr>
          <a:xfrm flipH="1">
            <a:off x="4439478" y="1232452"/>
            <a:ext cx="4876800" cy="1073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57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6"/>
            <a:ext cx="10535478" cy="6261653"/>
          </a:xfrm>
        </p:spPr>
        <p:txBody>
          <a:bodyPr>
            <a:normAutofit/>
          </a:bodyPr>
          <a:lstStyle/>
          <a:p>
            <a:pPr algn="just">
              <a:lnSpc>
                <a:spcPct val="12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IV. CONFLICTOS DE INTERESES Y VALIDEZ DE LA EVIDENCIA.</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20000"/>
              </a:lnSpc>
              <a:spcAft>
                <a:spcPts val="0"/>
              </a:spcAft>
            </a:pP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CONFLICTOS DE INTERESES: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Informan que no hubo financiación externa y certifican que ningún autor tuvo conflicto intereses relacionado con el estudio, pues no habían recibido pagos por consultorías, ni tenían propiedad de acciones, participación accionarial, acuerdos de patentes / licencias, etc.)</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8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671208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6"/>
            <a:ext cx="10535478" cy="6261653"/>
          </a:xfrm>
        </p:spPr>
        <p:txBody>
          <a:bodyPr>
            <a:normAutofit/>
          </a:bodyPr>
          <a:lstStyle/>
          <a:p>
            <a:pPr algn="just">
              <a:spcAft>
                <a:spcPts val="0"/>
              </a:spcAft>
            </a:pPr>
            <a:r>
              <a:rPr lang="es-ES" sz="20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VALIDEZ DE LA EVIDENCIA.</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¿Pregunta clara, precisa, con identificación de la población, intervención, control y resultados que van a medirse?: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efectuó una aleatorización correcta?: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mantuvo oculta la asignación de los grupos para los que hacen el reclutamiento?: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¿Factores pronósticos equilibrados en el inicio y la implementación?: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mantuvo oculta la secuencia de aleatorización para participantes y los médicos que hacen el seguimiento?: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No y no</a:t>
            </a:r>
            <a:r>
              <a:rPr lang="es-ES" sz="2000" dirty="0">
                <a:latin typeface="Calibri" panose="020F0502020204030204" pitchFamily="34" charset="0"/>
                <a:ea typeface="Times New Roman" panose="02020603050405020304" pitchFamily="18" charset="0"/>
                <a:cs typeface="Times New Roman" panose="02020603050405020304" pitchFamily="18" charset="0"/>
              </a:rPr>
              <a:t>. ¿Y para los que asignan los eventos, y para los que obtienen los datos de laboratorio?: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¿Fue completo el seguimiento, cumpliendo con no detenerlo antes de lo previsto?: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tienen en cuenta los abandonos y/o pérdidas para análisis de sensibilidad?: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hacen los cálculos por intención de tratar (ITT), y/o por protocolo (PP)?: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Por ITT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¿Los resultados son consistentes después de los análisis de sensibilidad?: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756092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Sistema GRADE</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Calidad de la evidencia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Moderada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Justificamos la rebaja porque: </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No se mantuvo oculta la asignación de los grupos para los participantes y para los investigadores que hacen el seguimiento. </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2)</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La muestra ha sido pequeña, lo cual dificulta además la traslación de su representatividad a otras poblaciones.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200" dirty="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837735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fontScale="92500" lnSpcReduction="20000"/>
          </a:bodyPr>
          <a:lstStyle/>
          <a:p>
            <a:pPr algn="just">
              <a:lnSpc>
                <a:spcPct val="11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 COMENTARIOS (DISCUSIÓN Y OPINIÓN DE LAS EVALUADORAS).</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2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Una opción de prevención podría ser la vacuna varicela-zóster</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El mismo ensayo clínico de </a:t>
            </a:r>
            <a:r>
              <a:rPr lang="es-ES" sz="22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Oxman</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col, citado en la introducción, aleatorizó 38.500 personas de más de 60 años (el 54% de los cuales son de 60-70 años) a grupo de vacuna o a grupo placebo, y mostró que la incidencia de herpes zóster fue de 315/19254 (1,64%) casos en el grupo de vacuna frente a 642/19247 (3,34%) en el grupo de placebo; RR 0,49 (0,43-0,56); RAR 1,7% (1,39% a 2,01%); NNT 59 (50 a 72) en 3 años de seguimiento. Por su parte, </a:t>
            </a:r>
            <a:r>
              <a:rPr lang="es-ES" sz="22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la incidencia de NPH fue de 27/19254 (0,14%) casos en el grupo de vacuna frente a 80/19247 (0,42%) en el grupo de placebo; RR 0,34 (0,22-0,52); RAR 0,28% (0,17% a 0,38%); NNT 363 (264 a 606) en 3 años</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indent="449580"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Estimamos que </a:t>
            </a:r>
            <a:r>
              <a:rPr lang="es-ES" sz="2200" dirty="0">
                <a:solidFill>
                  <a:srgbClr val="FF9900"/>
                </a:solidFill>
                <a:latin typeface="Calibri" panose="020F0502020204030204" pitchFamily="34" charset="0"/>
                <a:ea typeface="Times New Roman" panose="02020603050405020304" pitchFamily="18" charset="0"/>
                <a:cs typeface="Times New Roman" panose="02020603050405020304" pitchFamily="18" charset="0"/>
              </a:rPr>
              <a:t>la representatividad de la muestra puede estar afectada por el pequeño número de la muestra</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una manifestación de ello podría observarse porque entre los pacientes de </a:t>
            </a:r>
            <a:r>
              <a:rPr lang="es-ES" sz="22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65,9 años</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(DE 10,2) con herpes zóster del grupo de placebo del estudio que estamos evaluando, hubo un </a:t>
            </a:r>
            <a:r>
              <a:rPr lang="es-ES" sz="22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18% de incidencia de NPH en 6 meses</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mientras entre </a:t>
            </a:r>
            <a:r>
              <a:rPr lang="es-ES" sz="2200"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los pacientes de 60-70 años con herpes zóster del estudio de </a:t>
            </a:r>
            <a:r>
              <a:rPr lang="es-ES" sz="2200" dirty="0" err="1">
                <a:solidFill>
                  <a:srgbClr val="808000"/>
                </a:solidFill>
                <a:latin typeface="Calibri" panose="020F0502020204030204" pitchFamily="34" charset="0"/>
                <a:ea typeface="Times New Roman" panose="02020603050405020304" pitchFamily="18" charset="0"/>
                <a:cs typeface="Times New Roman" panose="02020603050405020304" pitchFamily="18" charset="0"/>
              </a:rPr>
              <a:t>Oxman</a:t>
            </a:r>
            <a:r>
              <a:rPr lang="es-ES" sz="2200"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y col, hubo un 6,9% en 3 años</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200" dirty="0">
                <a:solidFill>
                  <a:srgbClr val="33CC33"/>
                </a:solidFill>
                <a:latin typeface="Calibri" panose="020F0502020204030204" pitchFamily="34" charset="0"/>
                <a:ea typeface="Times New Roman" panose="02020603050405020304" pitchFamily="18" charset="0"/>
                <a:cs typeface="Times New Roman" panose="02020603050405020304" pitchFamily="18" charset="0"/>
              </a:rPr>
              <a:t>De acuerdo con la 14ª Guía GRADE</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dadas las limitaciones del tamaño de la muestra y  su representatividad, nos parece prudente por el momento no hacer recomendaciones, aunque sí podemos extraer conclusiones.</a:t>
            </a:r>
            <a:endParaRPr lang="es-ES" sz="2200" dirty="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26842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VI. CONCLUSIONES DEL ENSAYO CLÍNICO.</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Con una calidad de evidencia moderada,</a:t>
            </a:r>
            <a:r>
              <a:rPr lang="es-ES" sz="2000" dirty="0">
                <a:latin typeface="Arial" panose="020B060402020202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para Pacientes de BEJING de 65 años (DE 10), con infección por herpes zóster, lesiones dérmicas de menos de 7 días y escala numérica del dolor de </a:t>
            </a:r>
            <a:r>
              <a:rPr lang="es-ES" sz="2000" dirty="0">
                <a:latin typeface="Calibri" panose="020F0502020204030204" pitchFamily="34" charset="0"/>
                <a:ea typeface="Times New Roman" panose="02020603050405020304" pitchFamily="18" charset="0"/>
                <a:cs typeface="Times New Roman" panose="02020603050405020304" pitchFamily="18" charset="0"/>
              </a:rPr>
              <a:t>6,9 cm (DE 1,33)</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la pauta de inyecciones subcutáneas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tramcinolona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lidocaína más el tratamiento estándar, al compararlo con el tratamiento estándar solo: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Reduce la incidencia de pacientes con dolor desde un 18% a un 4% en 6 meses.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Mejora los cambios entre el inicio y los 6 meses en las puntuaciones medias de la escala numérica de dolor desde un cambio de -5,73 puntos a un cambio mejor de -5,23.</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 Mejora las puntuaciones en cinco de los ocho dominios del cuestionario SF-36.</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 Presenta más efectos adversos moderados (16% con hemorragia subcutánea autolimitada y 14% con dolor en el punto de inyección), e informa que no observa </a:t>
            </a:r>
            <a:r>
              <a:rPr lang="es-ES" sz="2000" dirty="0">
                <a:latin typeface="Calibri" panose="020F0502020204030204" pitchFamily="34" charset="0"/>
                <a:ea typeface="Times New Roman" panose="02020603050405020304" pitchFamily="18" charset="0"/>
                <a:cs typeface="Times New Roman" panose="02020603050405020304" pitchFamily="18" charset="0"/>
              </a:rPr>
              <a:t>eventos adversos mayores.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698961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 INTRODUCCIÓN.</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El herpes zóster es una infección causada por el virus de la varicela-zóster, que queda </a:t>
            </a:r>
            <a:r>
              <a:rPr lang="es-ES" sz="20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acantonado e inactivo en el sistema nervioso, principalmente en el área del nervio trigémino y el ganglio espinal, pudiendo ocasionar la inflamación de los mismos y dar lugar a la neuralgia </a:t>
            </a:r>
            <a:r>
              <a:rPr lang="es-ES" sz="2000" dirty="0" err="1">
                <a:solidFill>
                  <a:srgbClr val="C00000"/>
                </a:solidFill>
                <a:latin typeface="Calibri" panose="020F0502020204030204" pitchFamily="34" charset="0"/>
                <a:ea typeface="Times New Roman" panose="02020603050405020304" pitchFamily="18" charset="0"/>
                <a:cs typeface="Times New Roman" panose="02020603050405020304" pitchFamily="18" charset="0"/>
              </a:rPr>
              <a:t>postherpética</a:t>
            </a:r>
            <a:r>
              <a:rPr lang="es-ES" sz="20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 (NPH)</a:t>
            </a:r>
            <a:r>
              <a:rPr lang="es-ES" sz="2000" dirty="0">
                <a:latin typeface="Calibri" panose="020F0502020204030204" pitchFamily="34" charset="0"/>
                <a:ea typeface="Times New Roman" panose="02020603050405020304" pitchFamily="18" charset="0"/>
                <a:cs typeface="Times New Roman" panose="02020603050405020304" pitchFamily="18" charset="0"/>
              </a:rPr>
              <a:t>. Los mejores datos de incidencia en pacientes mayores provienen del grupo de placebo de un gran ensayo aleatorizado, publicado por </a:t>
            </a:r>
            <a:r>
              <a:rPr lang="es-ES" sz="2000" dirty="0" err="1">
                <a:latin typeface="Calibri" panose="020F0502020204030204" pitchFamily="34" charset="0"/>
                <a:ea typeface="Times New Roman" panose="02020603050405020304" pitchFamily="18" charset="0"/>
                <a:cs typeface="Times New Roman" panose="02020603050405020304" pitchFamily="18" charset="0"/>
              </a:rPr>
              <a:t>Oxman</a:t>
            </a:r>
            <a:r>
              <a:rPr lang="es-ES" sz="2000" dirty="0">
                <a:latin typeface="Calibri" panose="020F0502020204030204" pitchFamily="34" charset="0"/>
                <a:ea typeface="Times New Roman" panose="02020603050405020304" pitchFamily="18" charset="0"/>
                <a:cs typeface="Times New Roman" panose="02020603050405020304" pitchFamily="18" charset="0"/>
              </a:rPr>
              <a:t> y col en 2005, que evaluó la vacunación contra el virus varicela-zóster.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De los 334 pacientes de 60 a 69 años de edad que desarrollaron herpes zóster, y fueron seguidos durante una mediana de 3,1 años, la NPH se presentó en 23 (6,9%).</a:t>
            </a:r>
            <a:r>
              <a:rPr lang="es-ES" sz="2000" dirty="0">
                <a:latin typeface="Calibri" panose="020F0502020204030204" pitchFamily="34" charset="0"/>
                <a:ea typeface="Times New Roman" panose="02020603050405020304" pitchFamily="18" charset="0"/>
                <a:cs typeface="Times New Roman" panose="02020603050405020304" pitchFamily="18" charset="0"/>
              </a:rPr>
              <a:t> En contraste, entre 308 pacientes </a:t>
            </a:r>
            <a:r>
              <a:rPr lang="es-ES" sz="2000" dirty="0">
                <a:solidFill>
                  <a:srgbClr val="FF0066"/>
                </a:solidFill>
                <a:latin typeface="Calibri" panose="020F0502020204030204" pitchFamily="34" charset="0"/>
                <a:ea typeface="Times New Roman" panose="02020603050405020304" pitchFamily="18" charset="0"/>
                <a:cs typeface="Times New Roman" panose="02020603050405020304" pitchFamily="18" charset="0"/>
              </a:rPr>
              <a:t>de 70 años </a:t>
            </a:r>
            <a:r>
              <a:rPr lang="es-ES" sz="2000" dirty="0">
                <a:solidFill>
                  <a:srgbClr val="FF3399"/>
                </a:solidFill>
                <a:latin typeface="Calibri" panose="020F0502020204030204" pitchFamily="34" charset="0"/>
                <a:ea typeface="Times New Roman" panose="02020603050405020304" pitchFamily="18" charset="0"/>
                <a:cs typeface="Times New Roman" panose="02020603050405020304" pitchFamily="18" charset="0"/>
              </a:rPr>
              <a:t>o más </a:t>
            </a:r>
            <a:r>
              <a:rPr lang="es-ES" sz="2000" dirty="0">
                <a:latin typeface="Calibri" panose="020F0502020204030204" pitchFamily="34" charset="0"/>
                <a:ea typeface="Times New Roman" panose="02020603050405020304" pitchFamily="18" charset="0"/>
                <a:cs typeface="Times New Roman" panose="02020603050405020304" pitchFamily="18" charset="0"/>
              </a:rPr>
              <a:t>que desarrollaron herpes zóster, la NPH se presentó en el 308 (</a:t>
            </a:r>
            <a:r>
              <a:rPr lang="es-ES" sz="2000" dirty="0">
                <a:solidFill>
                  <a:srgbClr val="FF3399"/>
                </a:solidFill>
                <a:latin typeface="Calibri" panose="020F0502020204030204" pitchFamily="34" charset="0"/>
                <a:ea typeface="Times New Roman" panose="02020603050405020304" pitchFamily="18" charset="0"/>
                <a:cs typeface="Times New Roman" panose="02020603050405020304" pitchFamily="18" charset="0"/>
              </a:rPr>
              <a:t>18,5%</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han probado diferentes tratamientos para prevenir la inflamación que da lugar a la NPH, como la </a:t>
            </a:r>
            <a:r>
              <a:rPr lang="es-ES" sz="2000"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administración epidural de corticoesteroides y un anestésico local</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pero en varios estudios de diferentes autores se concluye que existe riesgo de aracnoiditis</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siendo más segura la inyección subcutánea</a:t>
            </a:r>
            <a:r>
              <a:rPr lang="es-ES" sz="2000" dirty="0">
                <a:latin typeface="Calibri" panose="020F0502020204030204" pitchFamily="34" charset="0"/>
                <a:ea typeface="Times New Roman" panose="02020603050405020304" pitchFamily="18" charset="0"/>
                <a:cs typeface="Times New Roman" panose="02020603050405020304" pitchFamily="18" charset="0"/>
              </a:rPr>
              <a:t>. El problema es la evidencia limitada de la efectividad de esta alternativa para prevenir la NPH, y para averiguarlo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los investigadores diseñaron e implementaron el presente estudio</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990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681252" cy="6069496"/>
          </a:xfrm>
        </p:spPr>
        <p:txBody>
          <a:bodyPr>
            <a:normAutofit fontScale="47500" lnSpcReduction="20000"/>
          </a:bodyPr>
          <a:lstStyle/>
          <a:p>
            <a:pPr algn="just">
              <a:lnSpc>
                <a:spcPct val="110000"/>
              </a:lnSpc>
              <a:spcAft>
                <a:spcPts val="0"/>
              </a:spcAft>
            </a:pPr>
            <a:r>
              <a:rPr lang="es-ES" sz="4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 LO PROYECTADO.</a:t>
            </a:r>
          </a:p>
          <a:p>
            <a:pPr algn="just">
              <a:lnSpc>
                <a:spcPct val="110000"/>
              </a:lnSpc>
              <a:spcAft>
                <a:spcPts val="0"/>
              </a:spcAft>
            </a:pPr>
            <a:endParaRPr lang="es-ES" sz="13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1100" dirty="0">
                <a:latin typeface="Calibri" panose="020F0502020204030204" pitchFamily="34" charset="0"/>
                <a:ea typeface="Times New Roman" panose="02020603050405020304" pitchFamily="18" charset="0"/>
                <a:cs typeface="Times-Roman"/>
              </a:rPr>
              <a:t> </a:t>
            </a:r>
            <a:r>
              <a:rPr lang="es-ES" sz="4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OBJETIVO: </a:t>
            </a:r>
            <a:r>
              <a:rPr lang="es-ES" sz="4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Comparar la </a:t>
            </a:r>
            <a:r>
              <a:rPr lang="es-ES" sz="4200" dirty="0">
                <a:solidFill>
                  <a:srgbClr val="7030A0"/>
                </a:solidFill>
                <a:latin typeface="Calibri" panose="020F0502020204030204" pitchFamily="34" charset="0"/>
                <a:ea typeface="Times New Roman" panose="02020603050405020304" pitchFamily="18" charset="0"/>
                <a:cs typeface="Eras Medium ITC" panose="020B0602030504020804" pitchFamily="34" charset="0"/>
              </a:rPr>
              <a:t>incidencia de dolor asociado al zóster</a:t>
            </a:r>
            <a:r>
              <a:rPr lang="es-ES" sz="4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en pacientes entre la terapia estándar y la terapia estándar más una pauta de inyecciones subcutáneas de </a:t>
            </a:r>
            <a:r>
              <a:rPr lang="es-ES" sz="42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triamcinolona</a:t>
            </a:r>
            <a:r>
              <a:rPr lang="es-ES" sz="4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y lidocaína. </a:t>
            </a:r>
            <a:r>
              <a:rPr lang="es-ES" sz="4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Duración programada:</a:t>
            </a:r>
            <a:r>
              <a:rPr lang="es-ES" sz="4200" dirty="0">
                <a:latin typeface="Calibri" panose="020F0502020204030204" pitchFamily="34" charset="0"/>
                <a:ea typeface="Times New Roman" panose="02020603050405020304" pitchFamily="18" charset="0"/>
                <a:cs typeface="Times New Roman" panose="02020603050405020304" pitchFamily="18" charset="0"/>
              </a:rPr>
              <a:t> 6 meses de seguimiento.</a:t>
            </a:r>
          </a:p>
          <a:p>
            <a:pPr algn="just">
              <a:lnSpc>
                <a:spcPct val="120000"/>
              </a:lnSpc>
              <a:spcAft>
                <a:spcPts val="0"/>
              </a:spcAft>
            </a:pPr>
            <a:endParaRPr lang="es-ES"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4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TIPO DE ESTUDIO: </a:t>
            </a:r>
            <a:r>
              <a:rPr lang="es-ES" sz="4200" dirty="0">
                <a:latin typeface="Calibri" panose="020F0502020204030204" pitchFamily="34" charset="0"/>
                <a:ea typeface="Times New Roman" panose="02020603050405020304" pitchFamily="18" charset="0"/>
                <a:cs typeface="Times New Roman" panose="02020603050405020304" pitchFamily="18" charset="0"/>
              </a:rPr>
              <a:t>Estudio aleatorizado y controlado (terapia estándar) </a:t>
            </a:r>
            <a:r>
              <a:rPr lang="es-ES" sz="4200" dirty="0" err="1">
                <a:latin typeface="Calibri" panose="020F0502020204030204" pitchFamily="34" charset="0"/>
                <a:ea typeface="Times New Roman" panose="02020603050405020304" pitchFamily="18" charset="0"/>
                <a:cs typeface="Times New Roman" panose="02020603050405020304" pitchFamily="18" charset="0"/>
              </a:rPr>
              <a:t>monocéntrico</a:t>
            </a:r>
            <a:r>
              <a:rPr lang="es-ES" sz="4200" dirty="0">
                <a:latin typeface="Calibri" panose="020F0502020204030204" pitchFamily="34" charset="0"/>
                <a:ea typeface="Times New Roman" panose="02020603050405020304" pitchFamily="18" charset="0"/>
                <a:cs typeface="Times New Roman" panose="02020603050405020304" pitchFamily="18" charset="0"/>
              </a:rPr>
              <a:t>. Se acepta una error alfa del 5% para descartar la hipótesis nula y aceptar la hipótesis alternativa, y en este último caso un error beta del 20% (= potencia 80%) para descartar la hipótesis alternativa. Con estos requisitos, esperando en el grupo de control una incidencia de dolor asociado a zóster del 24% a los 6 meses, y una mejora absoluta del 20% mediante la intervención, reduciéndose hasta el 24% -20% = 4%, se obtiene un tamaño de muestra de 48 pacientes por grupo.</a:t>
            </a:r>
            <a:endParaRPr lang="es-ES" sz="42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sz="4200" dirty="0">
                <a:latin typeface="Calibri" panose="020F0502020204030204" pitchFamily="34" charset="0"/>
                <a:ea typeface="Times New Roman" panose="02020603050405020304" pitchFamily="18" charset="0"/>
                <a:cs typeface="Times New Roman" panose="02020603050405020304" pitchFamily="18" charset="0"/>
              </a:rPr>
              <a:t>Utilizaron el </a:t>
            </a:r>
            <a:r>
              <a:rPr lang="es-ES" sz="42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test t de </a:t>
            </a:r>
            <a:r>
              <a:rPr lang="es-ES" sz="4200" dirty="0" err="1">
                <a:solidFill>
                  <a:srgbClr val="00B0F0"/>
                </a:solidFill>
                <a:latin typeface="Calibri" panose="020F0502020204030204" pitchFamily="34" charset="0"/>
                <a:ea typeface="Times New Roman" panose="02020603050405020304" pitchFamily="18" charset="0"/>
                <a:cs typeface="Times New Roman" panose="02020603050405020304" pitchFamily="18" charset="0"/>
              </a:rPr>
              <a:t>Student</a:t>
            </a:r>
            <a:r>
              <a:rPr lang="es-ES" sz="42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 </a:t>
            </a:r>
            <a:r>
              <a:rPr lang="es-ES" sz="4200" dirty="0">
                <a:latin typeface="Calibri" panose="020F0502020204030204" pitchFamily="34" charset="0"/>
                <a:ea typeface="Times New Roman" panose="02020603050405020304" pitchFamily="18" charset="0"/>
                <a:cs typeface="Times New Roman" panose="02020603050405020304" pitchFamily="18" charset="0"/>
              </a:rPr>
              <a:t>para comparar variables cuantitativas continuas y </a:t>
            </a:r>
            <a:r>
              <a:rPr lang="es-ES" sz="42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el test exacto de Fisher o el test Chi-cuadrado</a:t>
            </a:r>
            <a:r>
              <a:rPr lang="es-ES" sz="4200" dirty="0">
                <a:latin typeface="Calibri" panose="020F0502020204030204" pitchFamily="34" charset="0"/>
                <a:ea typeface="Times New Roman" panose="02020603050405020304" pitchFamily="18" charset="0"/>
                <a:cs typeface="Times New Roman" panose="02020603050405020304" pitchFamily="18" charset="0"/>
              </a:rPr>
              <a:t> para las variables categóricas. Mediante el </a:t>
            </a:r>
            <a:r>
              <a:rPr lang="es-ES" sz="4200" dirty="0">
                <a:solidFill>
                  <a:srgbClr val="CC00CC"/>
                </a:solidFill>
                <a:latin typeface="Calibri" panose="020F0502020204030204" pitchFamily="34" charset="0"/>
                <a:ea typeface="Times New Roman" panose="02020603050405020304" pitchFamily="18" charset="0"/>
                <a:cs typeface="Times New Roman" panose="02020603050405020304" pitchFamily="18" charset="0"/>
              </a:rPr>
              <a:t>ANOVA de medidas repetidas </a:t>
            </a:r>
            <a:r>
              <a:rPr lang="es-ES" sz="4200" dirty="0">
                <a:latin typeface="Calibri" panose="020F0502020204030204" pitchFamily="34" charset="0"/>
                <a:ea typeface="Times New Roman" panose="02020603050405020304" pitchFamily="18" charset="0"/>
                <a:cs typeface="Times New Roman" panose="02020603050405020304" pitchFamily="18" charset="0"/>
              </a:rPr>
              <a:t>compararon las diferencias entre las varias mediciones a lo largo del tiempo de: a) las puntuaciones de la escala numérica de dolor; y b) las puntuaciones totales, y por dominios, del cuestionario de calidad de vida SF-36. En todos estos casos también asumieron una significación estadística del 5% (2 colas).</a:t>
            </a:r>
            <a:endParaRPr lang="es-ES" sz="2500" dirty="0"/>
          </a:p>
        </p:txBody>
      </p:sp>
    </p:spTree>
    <p:extLst>
      <p:ext uri="{BB962C8B-B14F-4D97-AF65-F5344CB8AC3E}">
        <p14:creationId xmlns:p14="http://schemas.microsoft.com/office/powerpoint/2010/main" val="3906495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POBLACIÓN ESTUDIADA Y CRITERIOS DE INCLUSIÓN Y EXCLUSIÓN.</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Elegibles:</a:t>
            </a:r>
            <a:r>
              <a:rPr lang="es-ES" sz="2000" dirty="0">
                <a:latin typeface="Calibri" panose="020F0502020204030204" pitchFamily="34" charset="0"/>
                <a:ea typeface="Times New Roman" panose="02020603050405020304" pitchFamily="18" charset="0"/>
                <a:cs typeface="Times New Roman" panose="02020603050405020304" pitchFamily="18" charset="0"/>
              </a:rPr>
              <a:t> Los primeros 124 pacientes con dolor asociado al herpes zóster, del Departamento del Manejo del Dolor del hospital universitario </a:t>
            </a:r>
            <a:r>
              <a:rPr lang="es-ES" sz="2000" dirty="0" err="1">
                <a:latin typeface="Calibri" panose="020F0502020204030204" pitchFamily="34" charset="0"/>
                <a:ea typeface="Times New Roman" panose="02020603050405020304" pitchFamily="18" charset="0"/>
                <a:cs typeface="Times New Roman" panose="02020603050405020304" pitchFamily="18" charset="0"/>
              </a:rPr>
              <a:t>Xaunwu</a:t>
            </a:r>
            <a:r>
              <a:rPr lang="es-ES" sz="2000" dirty="0">
                <a:latin typeface="Calibri" panose="020F0502020204030204" pitchFamily="34" charset="0"/>
                <a:ea typeface="Times New Roman" panose="02020603050405020304" pitchFamily="18" charset="0"/>
                <a:cs typeface="Times New Roman" panose="02020603050405020304" pitchFamily="18" charset="0"/>
              </a:rPr>
              <a:t> de Beijing, China, durante el periodo de 12 meses (1-may-2014 a 30-abr-2015).</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Criterios de inclusión: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a) </a:t>
            </a:r>
            <a:r>
              <a:rPr lang="es-ES" sz="2000" dirty="0">
                <a:latin typeface="Calibri" panose="020F0502020204030204" pitchFamily="34" charset="0"/>
                <a:ea typeface="Times New Roman" panose="02020603050405020304" pitchFamily="18" charset="0"/>
                <a:cs typeface="Times New Roman" panose="02020603050405020304" pitchFamily="18" charset="0"/>
              </a:rPr>
              <a:t>Tener infección por herpes zóster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con lesiones dérmicas de duración &lt;7 días</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b) </a:t>
            </a:r>
            <a:r>
              <a:rPr lang="es-ES" sz="2000" dirty="0">
                <a:latin typeface="Calibri" panose="020F0502020204030204" pitchFamily="34" charset="0"/>
                <a:ea typeface="Times New Roman" panose="02020603050405020304" pitchFamily="18" charset="0"/>
                <a:cs typeface="Times New Roman" panose="02020603050405020304" pitchFamily="18" charset="0"/>
              </a:rPr>
              <a:t>puntuación en la escala numérica de dolor &gt; 3 cm;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c) </a:t>
            </a:r>
            <a:r>
              <a:rPr lang="es-ES" sz="2000" dirty="0">
                <a:latin typeface="Calibri" panose="020F0502020204030204" pitchFamily="34" charset="0"/>
                <a:ea typeface="Times New Roman" panose="02020603050405020304" pitchFamily="18" charset="0"/>
                <a:cs typeface="Times New Roman" panose="02020603050405020304" pitchFamily="18" charset="0"/>
              </a:rPr>
              <a:t>edad ≥ 50 años; </a:t>
            </a:r>
            <a:r>
              <a:rPr lang="es-ES" sz="2000" b="1" u="sng" dirty="0">
                <a:latin typeface="Calibri" panose="020F0502020204030204" pitchFamily="34" charset="0"/>
                <a:ea typeface="Times New Roman" panose="02020603050405020304" pitchFamily="18" charset="0"/>
                <a:cs typeface="Times New Roman" panose="02020603050405020304" pitchFamily="18" charset="0"/>
              </a:rPr>
              <a:t>y</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d) </a:t>
            </a:r>
            <a:r>
              <a:rPr lang="es-ES" sz="2000" dirty="0">
                <a:latin typeface="Calibri" panose="020F0502020204030204" pitchFamily="34" charset="0"/>
                <a:ea typeface="Times New Roman" panose="02020603050405020304" pitchFamily="18" charset="0"/>
                <a:cs typeface="Times New Roman" panose="02020603050405020304" pitchFamily="18" charset="0"/>
              </a:rPr>
              <a:t>aceptar cumplir el tratamiento asignado y las mediciones de seguimiento.</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Criterios de exclusión:</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a) </a:t>
            </a:r>
            <a:r>
              <a:rPr lang="es-ES" sz="2000" dirty="0">
                <a:latin typeface="Calibri" panose="020F0502020204030204" pitchFamily="34" charset="0"/>
                <a:ea typeface="Times New Roman" panose="02020603050405020304" pitchFamily="18" charset="0"/>
                <a:cs typeface="Times New Roman" panose="02020603050405020304" pitchFamily="18" charset="0"/>
              </a:rPr>
              <a:t>Alteraciones de la coagulación, incluido el uso de anticoagulantes cumarínicos, pero permitiéndose el uso de salicilatos;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b)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infección bacteriana de la piel en el dermatoma afectado por el herpes </a:t>
            </a:r>
            <a:r>
              <a:rPr lang="es-ES" sz="2000" dirty="0">
                <a:latin typeface="Calibri" panose="020F0502020204030204" pitchFamily="34" charset="0"/>
                <a:ea typeface="Times New Roman" panose="02020603050405020304" pitchFamily="18" charset="0"/>
                <a:cs typeface="Times New Roman" panose="02020603050405020304" pitchFamily="18" charset="0"/>
              </a:rPr>
              <a:t>zóster,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c) </a:t>
            </a:r>
            <a:r>
              <a:rPr lang="es-ES" sz="2000" dirty="0">
                <a:latin typeface="Calibri" panose="020F0502020204030204" pitchFamily="34" charset="0"/>
                <a:ea typeface="Times New Roman" panose="02020603050405020304" pitchFamily="18" charset="0"/>
                <a:cs typeface="Times New Roman" panose="02020603050405020304" pitchFamily="18" charset="0"/>
              </a:rPr>
              <a:t>alergia 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acetónido</a:t>
            </a:r>
            <a:r>
              <a:rPr lang="es-ES" sz="2000" dirty="0">
                <a:latin typeface="Calibri" panose="020F0502020204030204" pitchFamily="34" charset="0"/>
                <a:ea typeface="Times New Roman" panose="02020603050405020304" pitchFamily="18" charset="0"/>
                <a:cs typeface="Times New Roman" panose="02020603050405020304" pitchFamily="18" charset="0"/>
              </a:rPr>
              <a:t> o lidocaína; </a:t>
            </a:r>
            <a:r>
              <a:rPr lang="es-ES" sz="2000" b="1" u="sng" dirty="0">
                <a:latin typeface="Calibri" panose="020F0502020204030204" pitchFamily="34" charset="0"/>
                <a:ea typeface="Times New Roman" panose="02020603050405020304" pitchFamily="18" charset="0"/>
                <a:cs typeface="Times New Roman" panose="02020603050405020304" pitchFamily="18" charset="0"/>
              </a:rPr>
              <a:t>o</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d) </a:t>
            </a:r>
            <a:r>
              <a:rPr lang="es-ES" sz="2000" dirty="0">
                <a:latin typeface="Calibri" panose="020F0502020204030204" pitchFamily="34" charset="0"/>
                <a:ea typeface="Times New Roman" panose="02020603050405020304" pitchFamily="18" charset="0"/>
                <a:cs typeface="Times New Roman" panose="02020603050405020304" pitchFamily="18" charset="0"/>
              </a:rPr>
              <a:t>trastornos importantes de la inmunidad (ej.: SIDA).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62717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III. LO CONSEGUIDO.</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ASIGNACIÓN DE LOS SUJETOS A LOS GRUPOS.</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¿Se efectuó la aleatorización?:</a:t>
            </a:r>
            <a:r>
              <a:rPr lang="es-ES" sz="2000" b="1"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Sí, se realizó mediante un programa de ordenador y por bloques 1:1 (cada bloque uno de intervención y uno de control), para asegurarse que no hubiera desequilibrios con esta pequeña muestra.</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¿Se mantuvo oculta la asignación de los grupos para los reclutadores?:</a:t>
            </a:r>
            <a:r>
              <a:rPr lang="es-ES" sz="2000" b="1"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Participantes que fueron aleatorizados a los grupos intervención y de control.</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 Grupo A de intervención:</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Tratamiento estándar + Pauta de inyecciones SC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lidocaína, 50 pacientes.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 Grupo B de control: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Tratamiento estándar, 50 pacientes.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endParaRPr lang="es-ES" dirty="0"/>
          </a:p>
        </p:txBody>
      </p:sp>
    </p:spTree>
    <p:extLst>
      <p:ext uri="{BB962C8B-B14F-4D97-AF65-F5344CB8AC3E}">
        <p14:creationId xmlns:p14="http://schemas.microsoft.com/office/powerpoint/2010/main" val="2015779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¿Resultaron similares en el inicio los grupos de intervención y control con respecto a los factores pronósticos conocidos?:</a:t>
            </a:r>
            <a:r>
              <a:rPr lang="es-ES" sz="2000" dirty="0">
                <a:latin typeface="Calibri" panose="020F0502020204030204" pitchFamily="34" charset="0"/>
                <a:ea typeface="Times New Roman" panose="02020603050405020304" pitchFamily="18" charset="0"/>
                <a:cs typeface="Times New Roman" panose="02020603050405020304" pitchFamily="18" charset="0"/>
              </a:rPr>
              <a:t> Sí en las variables que muestran, tal y como se resume a continuación: Edad 64,9 años (DE 10,2); Mujeres 53%; Duración del dolor tras el inicio de la erupción 3,3 días (DE 1,68); Puntuación en la escala numérica de dolor: 6,9 cm (DE 1,33); Localización facial 15%, región cervical 7%, región torácica 54%, región lumbar 24%. Puntuación de calidad de vida según el cuestionario SF-36: fue similar en ambos grupos en las 8 dimensiones (ofrecen gráficas de las 8 dimensiones, pero no pueden extraerse los números).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5º ¿Se mantuvo oculta la asignación de los grupos para los pacientes y los médicos que hacen el seguimiento?: </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No, porque no había inyección de placebo, por lo que el grupo control no recibía inyección </a:t>
            </a:r>
            <a:r>
              <a:rPr lang="es-ES" sz="2000" b="1" dirty="0">
                <a:solidFill>
                  <a:srgbClr val="993300"/>
                </a:solidFill>
                <a:latin typeface="Calibri" panose="020F0502020204030204" pitchFamily="34" charset="0"/>
                <a:ea typeface="Times New Roman" panose="02020603050405020304" pitchFamily="18" charset="0"/>
                <a:cs typeface="Eras Medium ITC" panose="020B0602030504020804" pitchFamily="34" charset="0"/>
              </a:rPr>
              <a:t>(*)</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¿Y para los investigadores que asignan los eventos?: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Consideramos que sí, porque en el artículo dice que</a:t>
            </a:r>
            <a:r>
              <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la entrada de datos fue hecha por asistentes administrativos, cegados al tratamiento asignado.</a:t>
            </a: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18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a:t>
            </a:r>
            <a:r>
              <a:rPr lang="es-ES" sz="1800" dirty="0">
                <a:latin typeface="Calibri" panose="020F0502020204030204" pitchFamily="34" charset="0"/>
                <a:ea typeface="Times New Roman" panose="02020603050405020304" pitchFamily="18" charset="0"/>
                <a:cs typeface="Times New Roman" panose="02020603050405020304" pitchFamily="18" charset="0"/>
              </a:rPr>
              <a:t> Sin embargo, el mantenimiento del cegamiento habría sido imposible debido a la ausencia de analgesia local inmediata con el placebo</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86258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SEGUIMIENTO, ABADONOS Y PÉRDIDAS.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Pauta de tratamientos y cuidados: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Todos los pacientes recibieron el tratamiento estándar actual para el herpes zóster: analgésicos (según las necesidades) y medicación antiviral oral (aciclovir 800 mg 5 veces al día), si la erupción había estado presente durante menos de 72 horas.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Los pacientes del grupo intervención recibieron además una combinación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acetónido</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(10 mg) y lidocaína al 0,5%, inyectadas por vía subcutánea en el área afectada, en los puntos donde los pacientes experimentaron el peor dolor (2 ml por punto, con hasta 10 puntos para cubrir toda el área del dolor). Las inyecciones se administraron una vez por semana durante 3 semanas, usando agujas 25G y jeringas hipodérmicas estériles.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1288521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spcAft>
                <a:spcPts val="0"/>
              </a:spcAft>
            </a:pP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Dado que en España no se comercializa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acetónido</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susceptible de inyección subcutánea, en virtud de las equivalencia glucocorticoide de 10 mg de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con 2 mg de dexametasona, cabe la utilización de “Dexametasona fosfato 4mg/ml, vial de 1 ml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Fortecortín</a:t>
            </a:r>
            <a:r>
              <a:rPr lang="es-ES" sz="2000" dirty="0">
                <a:solidFill>
                  <a:srgbClr val="993300"/>
                </a:solidFill>
                <a:latin typeface="Calibri" panose="020F0502020204030204" pitchFamily="34" charset="0"/>
                <a:ea typeface="Times New Roman" panose="02020603050405020304" pitchFamily="18" charset="0"/>
                <a:cs typeface="Calibri" panose="020F0502020204030204" pitchFamily="34" charset="0"/>
                <a:sym typeface="Symbol" panose="05050102010706020507" pitchFamily="18" charset="2"/>
              </a:rPr>
              <a:t></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Para obtener una mezcla que contenga 10 mg de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ó 2 mg de dexametasona, más lidocaína en cantidad suficiente para el 0,5% en una solución de 20 ml (para 10 pinchazos de 2 ml cada uno), puede procederse según el siguiente modo operatorio:</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pic>
        <p:nvPicPr>
          <p:cNvPr id="4" name="Imagen 3">
            <a:extLst>
              <a:ext uri="{FF2B5EF4-FFF2-40B4-BE49-F238E27FC236}">
                <a16:creationId xmlns:a16="http://schemas.microsoft.com/office/drawing/2014/main" id="{24A43A93-F874-43A7-812B-818E6594E254}"/>
              </a:ext>
            </a:extLst>
          </p:cNvPr>
          <p:cNvPicPr>
            <a:picLocks noChangeAspect="1"/>
          </p:cNvPicPr>
          <p:nvPr/>
        </p:nvPicPr>
        <p:blipFill>
          <a:blip r:embed="rId2"/>
          <a:stretch>
            <a:fillRect/>
          </a:stretch>
        </p:blipFill>
        <p:spPr>
          <a:xfrm>
            <a:off x="2037593" y="2594916"/>
            <a:ext cx="8116813" cy="4144758"/>
          </a:xfrm>
          <a:prstGeom prst="rect">
            <a:avLst/>
          </a:prstGeom>
        </p:spPr>
      </p:pic>
    </p:spTree>
    <p:extLst>
      <p:ext uri="{BB962C8B-B14F-4D97-AF65-F5344CB8AC3E}">
        <p14:creationId xmlns:p14="http://schemas.microsoft.com/office/powerpoint/2010/main" val="1825226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Tiempo de seguimiento conseguido:</a:t>
            </a:r>
            <a:r>
              <a:rPr lang="es-ES" sz="2000" dirty="0">
                <a:latin typeface="Calibri" panose="020F0502020204030204" pitchFamily="34" charset="0"/>
                <a:ea typeface="Times New Roman" panose="02020603050405020304" pitchFamily="18" charset="0"/>
                <a:cs typeface="Times New Roman" panose="02020603050405020304" pitchFamily="18" charset="0"/>
              </a:rPr>
              <a:t> 6 meses.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¿Se detuvo el estudio antes de lo proyectado?: </a:t>
            </a:r>
            <a:r>
              <a:rPr lang="es-ES" sz="2000" dirty="0">
                <a:latin typeface="Calibri" panose="020F0502020204030204" pitchFamily="34" charset="0"/>
                <a:ea typeface="Times New Roman" panose="02020603050405020304" pitchFamily="18" charset="0"/>
                <a:cs typeface="Times New Roman" panose="02020603050405020304" pitchFamily="18" charset="0"/>
              </a:rPr>
              <a:t>No.</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Abandonos del tratamiento (discontinuación) y pérdidas:</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Abandonos totales: </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Sin diferencias entre 1 en el grupo de intervención y 2 en el grupo de control, todos por incumplimiento del tratamiento.</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Abandono por efectos adversos: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Ninguno.</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Pérdidas: </a:t>
            </a:r>
            <a:r>
              <a:rPr lang="es-ES" sz="2000" dirty="0">
                <a:latin typeface="Calibri" panose="020F0502020204030204" pitchFamily="34" charset="0"/>
                <a:ea typeface="Times New Roman" panose="02020603050405020304" pitchFamily="18" charset="0"/>
                <a:cs typeface="Times New Roman" panose="02020603050405020304" pitchFamily="18" charset="0"/>
              </a:rPr>
              <a:t>Sin diferencias entre ambos (1 vs 1).</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5º Se efectuó análisis por (intención de tratar, protocolo…):</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Intención de tratar.</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4762535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578</Words>
  <Application>Microsoft Office PowerPoint</Application>
  <PresentationFormat>Panorámica</PresentationFormat>
  <Paragraphs>93</Paragraphs>
  <Slides>16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Arial</vt:lpstr>
      <vt:lpstr>Calibri</vt:lpstr>
      <vt:lpstr>Calibri Light</vt:lpstr>
      <vt:lpstr>Eras Medium ITC</vt:lpstr>
      <vt:lpstr>Symbol</vt:lpstr>
      <vt:lpstr>Times New Roman</vt:lpstr>
      <vt:lpstr>Times-Roman</vt:lpstr>
      <vt:lpstr>Tema de Office</vt:lpstr>
      <vt:lpstr>Evaluación GRADE del estudio:  Inyección subcutánea de triamcinolona y lidocaína para prevenir la neuralgia postherpética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143</cp:revision>
  <dcterms:created xsi:type="dcterms:W3CDTF">2016-02-02T17:41:20Z</dcterms:created>
  <dcterms:modified xsi:type="dcterms:W3CDTF">2018-06-30T17:31:22Z</dcterms:modified>
</cp:coreProperties>
</file>